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4"/>
  </p:notesMasterIdLst>
  <p:sldIdLst>
    <p:sldId id="256" r:id="rId2"/>
    <p:sldId id="273" r:id="rId3"/>
    <p:sldId id="257" r:id="rId4"/>
    <p:sldId id="267" r:id="rId5"/>
    <p:sldId id="264" r:id="rId6"/>
    <p:sldId id="275" r:id="rId7"/>
    <p:sldId id="266" r:id="rId8"/>
    <p:sldId id="265" r:id="rId9"/>
    <p:sldId id="271" r:id="rId10"/>
    <p:sldId id="274" r:id="rId11"/>
    <p:sldId id="258" r:id="rId12"/>
    <p:sldId id="269" r:id="rId13"/>
  </p:sldIdLst>
  <p:sldSz cx="12192000" cy="6858000"/>
  <p:notesSz cx="70104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56089" autoAdjust="0"/>
  </p:normalViewPr>
  <p:slideViewPr>
    <p:cSldViewPr snapToGrid="0">
      <p:cViewPr varScale="1">
        <p:scale>
          <a:sx n="61" d="100"/>
          <a:sy n="61" d="100"/>
        </p:scale>
        <p:origin x="8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70258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70258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r">
              <a:defRPr sz="1200"/>
            </a:lvl1pPr>
          </a:lstStyle>
          <a:p>
            <a:fld id="{7FD21D7D-3BDB-46F1-9071-94D789EC659C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93738" y="1171575"/>
            <a:ext cx="5622925" cy="3163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16" tIns="46808" rIns="93616" bIns="468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510564"/>
            <a:ext cx="5608320" cy="3690461"/>
          </a:xfrm>
          <a:prstGeom prst="rect">
            <a:avLst/>
          </a:prstGeom>
        </p:spPr>
        <p:txBody>
          <a:bodyPr vert="horz" lIns="93616" tIns="46808" rIns="93616" bIns="4680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37840" cy="470257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902344"/>
            <a:ext cx="3037840" cy="470257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r">
              <a:defRPr sz="1200"/>
            </a:lvl1pPr>
          </a:lstStyle>
          <a:p>
            <a:fld id="{FE1444CA-6538-44BD-82BF-69CEFE70B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418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44CA-6538-44BD-82BF-69CEFE70B5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208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6163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44CA-6538-44BD-82BF-69CEFE70B5A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640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44CA-6538-44BD-82BF-69CEFE70B5A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49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44CA-6538-44BD-82BF-69CEFE70B5A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441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44CA-6538-44BD-82BF-69CEFE70B5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93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44CA-6538-44BD-82BF-69CEFE70B5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999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44CA-6538-44BD-82BF-69CEFE70B5A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93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44CA-6538-44BD-82BF-69CEFE70B5A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564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44CA-6538-44BD-82BF-69CEFE70B5A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37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44CA-6538-44BD-82BF-69CEFE70B5A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47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44CA-6538-44BD-82BF-69CEFE70B5A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5152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44CA-6538-44BD-82BF-69CEFE70B5A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01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20C5-9318-4DCC-8F12-E401BB65D3AA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70DF276E-48FE-467A-A544-325413E42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303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20C5-9318-4DCC-8F12-E401BB65D3AA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70DF276E-48FE-467A-A544-325413E42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100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20C5-9318-4DCC-8F12-E401BB65D3AA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70DF276E-48FE-467A-A544-325413E42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54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20C5-9318-4DCC-8F12-E401BB65D3AA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0DF276E-48FE-467A-A544-325413E42FB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916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20C5-9318-4DCC-8F12-E401BB65D3AA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0DF276E-48FE-467A-A544-325413E42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2885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20C5-9318-4DCC-8F12-E401BB65D3AA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276E-48FE-467A-A544-325413E42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826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20C5-9318-4DCC-8F12-E401BB65D3AA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276E-48FE-467A-A544-325413E42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681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20C5-9318-4DCC-8F12-E401BB65D3AA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276E-48FE-467A-A544-325413E42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28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DA7520C5-9318-4DCC-8F12-E401BB65D3AA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70DF276E-48FE-467A-A544-325413E42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4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20C5-9318-4DCC-8F12-E401BB65D3AA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276E-48FE-467A-A544-325413E42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07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20C5-9318-4DCC-8F12-E401BB65D3AA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70DF276E-48FE-467A-A544-325413E42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236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20C5-9318-4DCC-8F12-E401BB65D3AA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276E-48FE-467A-A544-325413E42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13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20C5-9318-4DCC-8F12-E401BB65D3AA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276E-48FE-467A-A544-325413E42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652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20C5-9318-4DCC-8F12-E401BB65D3AA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276E-48FE-467A-A544-325413E42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143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20C5-9318-4DCC-8F12-E401BB65D3AA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276E-48FE-467A-A544-325413E42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395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20C5-9318-4DCC-8F12-E401BB65D3AA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276E-48FE-467A-A544-325413E42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065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20C5-9318-4DCC-8F12-E401BB65D3AA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276E-48FE-467A-A544-325413E42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3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520C5-9318-4DCC-8F12-E401BB65D3AA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F276E-48FE-467A-A544-325413E42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882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eather.condon@washoecourts.u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37967" y="4150204"/>
            <a:ext cx="4686911" cy="1075764"/>
          </a:xfrm>
        </p:spPr>
        <p:txBody>
          <a:bodyPr>
            <a:normAutofit/>
          </a:bodyPr>
          <a:lstStyle/>
          <a:p>
            <a:pPr algn="ctr"/>
            <a:r>
              <a:rPr lang="en-US" sz="4800" cap="small" dirty="0" smtClean="0">
                <a:solidFill>
                  <a:schemeClr val="accent2"/>
                </a:solidFill>
              </a:rPr>
              <a:t>H</a:t>
            </a:r>
            <a:r>
              <a:rPr lang="en-US" sz="4800" cap="small" dirty="0" smtClean="0">
                <a:solidFill>
                  <a:schemeClr val="accent2"/>
                </a:solidFill>
                <a:ea typeface="Gungsuh" panose="02030600000101010101" pitchFamily="18" charset="-127"/>
              </a:rPr>
              <a:t>eather</a:t>
            </a:r>
            <a:r>
              <a:rPr lang="en-US" sz="4800" cap="small" dirty="0" smtClean="0">
                <a:solidFill>
                  <a:schemeClr val="accent2"/>
                </a:solidFill>
                <a:latin typeface="Gungsuh" panose="02030600000101010101" pitchFamily="18" charset="-127"/>
                <a:ea typeface="Gungsuh" panose="02030600000101010101" pitchFamily="18" charset="-127"/>
              </a:rPr>
              <a:t> Condon</a:t>
            </a:r>
            <a:endParaRPr lang="en-US" sz="4000" cap="small" dirty="0">
              <a:solidFill>
                <a:schemeClr val="accent2"/>
              </a:solidFill>
              <a:latin typeface="Gungsuh" panose="02030600000101010101" pitchFamily="18" charset="-127"/>
              <a:ea typeface="Gungsuh" panose="02030600000101010101" pitchFamily="18" charset="-127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724878" y="4666593"/>
            <a:ext cx="4365053" cy="1906475"/>
          </a:xfrm>
        </p:spPr>
        <p:txBody>
          <a:bodyPr>
            <a:normAutofit/>
          </a:bodyPr>
          <a:lstStyle/>
          <a:p>
            <a:r>
              <a:rPr lang="en-US" sz="1800" cap="small" dirty="0">
                <a:solidFill>
                  <a:schemeClr val="tx1"/>
                </a:solidFill>
                <a:ea typeface="Gungsuh" panose="02030600000101010101" pitchFamily="18" charset="-127"/>
              </a:rPr>
              <a:t>Pretrial Services Program </a:t>
            </a:r>
            <a:r>
              <a:rPr lang="en-US" sz="1800" cap="small" dirty="0" smtClean="0">
                <a:solidFill>
                  <a:schemeClr val="tx1"/>
                </a:solidFill>
                <a:ea typeface="Gungsuh" panose="02030600000101010101" pitchFamily="18" charset="-127"/>
              </a:rPr>
              <a:t>Manager </a:t>
            </a:r>
          </a:p>
          <a:p>
            <a:r>
              <a:rPr lang="en-US" sz="1800" cap="small" dirty="0" smtClean="0">
                <a:solidFill>
                  <a:schemeClr val="tx1"/>
                </a:solidFill>
                <a:ea typeface="Gungsuh" panose="02030600000101010101" pitchFamily="18" charset="-127"/>
              </a:rPr>
              <a:t>Second </a:t>
            </a:r>
            <a:r>
              <a:rPr lang="en-US" sz="1800" cap="small" dirty="0">
                <a:solidFill>
                  <a:schemeClr val="tx1"/>
                </a:solidFill>
                <a:ea typeface="Gungsuh" panose="02030600000101010101" pitchFamily="18" charset="-127"/>
              </a:rPr>
              <a:t>Judicial District </a:t>
            </a:r>
            <a:r>
              <a:rPr lang="en-US" sz="1800" cap="small" dirty="0" smtClean="0">
                <a:solidFill>
                  <a:schemeClr val="tx1"/>
                </a:solidFill>
                <a:ea typeface="Gungsuh" panose="02030600000101010101" pitchFamily="18" charset="-127"/>
              </a:rPr>
              <a:t>Court</a:t>
            </a:r>
          </a:p>
          <a:p>
            <a:r>
              <a:rPr lang="en-US" sz="1800" cap="small" dirty="0" smtClean="0">
                <a:solidFill>
                  <a:schemeClr val="tx1"/>
                </a:solidFill>
                <a:ea typeface="Gungsuh" panose="02030600000101010101" pitchFamily="18" charset="-127"/>
              </a:rPr>
              <a:t>775-325-6610    </a:t>
            </a:r>
          </a:p>
          <a:p>
            <a:r>
              <a:rPr lang="en-US" sz="1800" cap="small" dirty="0" smtClean="0">
                <a:solidFill>
                  <a:schemeClr val="tx1"/>
                </a:solidFill>
                <a:ea typeface="Gungsuh" panose="02030600000101010101" pitchFamily="18" charset="-127"/>
                <a:hlinkClick r:id="rId3"/>
              </a:rPr>
              <a:t>heather.condon@washoecourts.us</a:t>
            </a:r>
            <a:endParaRPr lang="en-US" sz="1800" cap="small" dirty="0" smtClean="0">
              <a:solidFill>
                <a:schemeClr val="tx1"/>
              </a:solidFill>
              <a:ea typeface="Gungsuh" panose="02030600000101010101" pitchFamily="18" charset="-127"/>
            </a:endParaRPr>
          </a:p>
          <a:p>
            <a:r>
              <a:rPr lang="en-US" sz="1800" cap="small" dirty="0" smtClean="0">
                <a:solidFill>
                  <a:schemeClr val="tx1"/>
                </a:solidFill>
                <a:ea typeface="Gungsuh" panose="02030600000101010101" pitchFamily="18" charset="-127"/>
              </a:rPr>
              <a:t>September 22, 2016</a:t>
            </a:r>
            <a:endParaRPr lang="en-US" sz="1800" cap="smal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39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1097280" y="247992"/>
            <a:ext cx="8741664" cy="6350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637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cap="small" dirty="0" smtClean="0">
                <a:solidFill>
                  <a:schemeClr val="accent2"/>
                </a:solidFill>
              </a:rPr>
              <a:t>The Second Phase</a:t>
            </a:r>
            <a:endParaRPr lang="en-US" cap="small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cap="small" dirty="0" smtClean="0"/>
          </a:p>
          <a:p>
            <a:endParaRPr lang="en-US" sz="2800" cap="small" dirty="0" smtClean="0"/>
          </a:p>
          <a:p>
            <a:endParaRPr lang="en-US" sz="2800" cap="small" dirty="0" smtClean="0"/>
          </a:p>
          <a:p>
            <a:r>
              <a:rPr lang="en-US" sz="2800" cap="small" dirty="0" smtClean="0"/>
              <a:t>Judicially imposed bail (release or money)</a:t>
            </a:r>
          </a:p>
          <a:p>
            <a:endParaRPr lang="en-US" sz="2800" cap="small" dirty="0" smtClean="0"/>
          </a:p>
          <a:p>
            <a:endParaRPr lang="en-US" sz="2800" cap="small" dirty="0" smtClean="0"/>
          </a:p>
        </p:txBody>
      </p:sp>
    </p:spTree>
    <p:extLst>
      <p:ext uri="{BB962C8B-B14F-4D97-AF65-F5344CB8AC3E}">
        <p14:creationId xmlns:p14="http://schemas.microsoft.com/office/powerpoint/2010/main" val="3475014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wordArtVert" anchor="b" anchorCtr="0">
            <a:normAutofit/>
          </a:bodyPr>
          <a:lstStyle/>
          <a:p>
            <a:r>
              <a:rPr lang="en-US" sz="4400" cap="small" dirty="0" smtClean="0">
                <a:solidFill>
                  <a:schemeClr val="accent2"/>
                </a:solidFill>
              </a:rPr>
              <a:t>Recap</a:t>
            </a:r>
            <a:endParaRPr lang="en-US" sz="4400" cap="small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719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b" anchorCtr="0">
            <a:normAutofit/>
          </a:bodyPr>
          <a:lstStyle/>
          <a:p>
            <a:r>
              <a:rPr lang="en-US" sz="4000" cap="small" dirty="0" smtClean="0">
                <a:solidFill>
                  <a:schemeClr val="accent2"/>
                </a:solidFill>
              </a:rPr>
              <a:t>Presentation Overview</a:t>
            </a:r>
            <a:endParaRPr lang="en-US" sz="4000" cap="small" dirty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cap="small" dirty="0" smtClean="0"/>
              <a:t>Pretrial History</a:t>
            </a:r>
          </a:p>
          <a:p>
            <a:endParaRPr lang="en-US" sz="2800" cap="small" dirty="0" smtClean="0"/>
          </a:p>
          <a:p>
            <a:r>
              <a:rPr lang="en-US" sz="2800" cap="small" dirty="0" smtClean="0"/>
              <a:t>Washoe County Pretrial Services Overview</a:t>
            </a:r>
          </a:p>
          <a:p>
            <a:endParaRPr lang="en-US" sz="2800" cap="small" dirty="0"/>
          </a:p>
          <a:p>
            <a:r>
              <a:rPr lang="en-US" sz="2800" cap="small" dirty="0" smtClean="0"/>
              <a:t>Statistics</a:t>
            </a:r>
          </a:p>
          <a:p>
            <a:endParaRPr lang="en-US" sz="2800" cap="small" dirty="0" smtClean="0"/>
          </a:p>
          <a:p>
            <a:r>
              <a:rPr lang="en-US" sz="2800" cap="small" dirty="0" smtClean="0"/>
              <a:t>Local Changes</a:t>
            </a:r>
          </a:p>
          <a:p>
            <a:pPr lvl="1"/>
            <a:r>
              <a:rPr lang="en-US" sz="2400" cap="small" dirty="0" smtClean="0"/>
              <a:t>Recent</a:t>
            </a:r>
          </a:p>
          <a:p>
            <a:pPr lvl="1"/>
            <a:r>
              <a:rPr lang="en-US" sz="2400" cap="small" dirty="0" smtClean="0"/>
              <a:t>Future </a:t>
            </a:r>
            <a:endParaRPr lang="en-US" sz="2400" cap="small" dirty="0"/>
          </a:p>
        </p:txBody>
      </p:sp>
    </p:spTree>
    <p:extLst>
      <p:ext uri="{BB962C8B-B14F-4D97-AF65-F5344CB8AC3E}">
        <p14:creationId xmlns:p14="http://schemas.microsoft.com/office/powerpoint/2010/main" val="422508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cap="small" dirty="0" smtClean="0">
                <a:solidFill>
                  <a:schemeClr val="accent2"/>
                </a:solidFill>
              </a:rPr>
              <a:t/>
            </a:r>
            <a:br>
              <a:rPr lang="en-US" sz="4000" cap="small" dirty="0" smtClean="0">
                <a:solidFill>
                  <a:schemeClr val="accent2"/>
                </a:solidFill>
              </a:rPr>
            </a:br>
            <a:r>
              <a:rPr lang="en-US" sz="4000" cap="small" dirty="0" smtClean="0">
                <a:solidFill>
                  <a:schemeClr val="accent2"/>
                </a:solidFill>
              </a:rPr>
              <a:t>Pretrial History</a:t>
            </a:r>
            <a:endParaRPr lang="en-US" sz="4000" cap="small" dirty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cap="small" dirty="0" smtClean="0"/>
          </a:p>
          <a:p>
            <a:endParaRPr lang="en-US" sz="2800" cap="small" dirty="0" smtClean="0"/>
          </a:p>
          <a:p>
            <a:r>
              <a:rPr lang="en-US" sz="2800" cap="small" dirty="0" smtClean="0"/>
              <a:t>“Founding Fathers”</a:t>
            </a:r>
          </a:p>
          <a:p>
            <a:endParaRPr lang="en-US" sz="2800" cap="small" dirty="0" smtClean="0"/>
          </a:p>
          <a:p>
            <a:endParaRPr lang="en-US" sz="2800" cap="small" dirty="0" smtClean="0"/>
          </a:p>
          <a:p>
            <a:r>
              <a:rPr lang="en-US" sz="2800" cap="small" dirty="0" smtClean="0"/>
              <a:t>Local Movement</a:t>
            </a:r>
            <a:endParaRPr lang="en-US" cap="small" dirty="0" smtClean="0"/>
          </a:p>
          <a:p>
            <a:endParaRPr lang="en-US" cap="small" dirty="0" smtClean="0"/>
          </a:p>
          <a:p>
            <a:endParaRPr lang="en-US" cap="small" dirty="0" smtClean="0"/>
          </a:p>
          <a:p>
            <a:endParaRPr lang="en-US" cap="small" dirty="0"/>
          </a:p>
        </p:txBody>
      </p:sp>
    </p:spTree>
    <p:extLst>
      <p:ext uri="{BB962C8B-B14F-4D97-AF65-F5344CB8AC3E}">
        <p14:creationId xmlns:p14="http://schemas.microsoft.com/office/powerpoint/2010/main" val="281084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>
                <a:solidFill>
                  <a:schemeClr val="accent2"/>
                </a:solidFill>
              </a:rPr>
              <a:t/>
            </a:r>
            <a:br>
              <a:rPr lang="en-US" cap="small" dirty="0" smtClean="0">
                <a:solidFill>
                  <a:schemeClr val="accent2"/>
                </a:solidFill>
              </a:rPr>
            </a:br>
            <a:r>
              <a:rPr lang="en-US" cap="small" dirty="0" smtClean="0">
                <a:solidFill>
                  <a:schemeClr val="accent2"/>
                </a:solidFill>
              </a:rPr>
              <a:t>Standards &amp; Laws &amp; Research	</a:t>
            </a:r>
            <a:endParaRPr lang="en-US" cap="small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2800" cap="small" dirty="0" smtClean="0"/>
          </a:p>
          <a:p>
            <a:r>
              <a:rPr lang="en-US" sz="2800" cap="small" dirty="0" smtClean="0"/>
              <a:t>NRS</a:t>
            </a:r>
          </a:p>
          <a:p>
            <a:endParaRPr lang="en-US" sz="2800" cap="small" dirty="0" smtClean="0"/>
          </a:p>
          <a:p>
            <a:r>
              <a:rPr lang="en-US" sz="2800" cap="small" dirty="0" smtClean="0"/>
              <a:t>NV Constitution </a:t>
            </a:r>
          </a:p>
          <a:p>
            <a:endParaRPr lang="en-US" sz="2800" cap="small" dirty="0" smtClean="0"/>
          </a:p>
          <a:p>
            <a:r>
              <a:rPr lang="en-US" sz="2800" cap="small" dirty="0" err="1" smtClean="0"/>
              <a:t>NAPSA</a:t>
            </a:r>
            <a:endParaRPr lang="en-US" sz="2800" cap="small" dirty="0"/>
          </a:p>
          <a:p>
            <a:endParaRPr lang="en-US" sz="2800" cap="smal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sz="2800" cap="small" dirty="0"/>
          </a:p>
          <a:p>
            <a:r>
              <a:rPr lang="en-US" sz="2800" cap="small" dirty="0" err="1"/>
              <a:t>NIC</a:t>
            </a:r>
            <a:endParaRPr lang="en-US" sz="2800" cap="small" dirty="0"/>
          </a:p>
          <a:p>
            <a:endParaRPr lang="en-US" sz="2800" cap="small" dirty="0"/>
          </a:p>
          <a:p>
            <a:r>
              <a:rPr lang="en-US" sz="2800" cap="small" dirty="0" err="1"/>
              <a:t>PJI</a:t>
            </a:r>
            <a:endParaRPr lang="en-US" sz="2800" cap="small" dirty="0"/>
          </a:p>
          <a:p>
            <a:endParaRPr lang="en-US" sz="2800" cap="small" dirty="0" smtClean="0"/>
          </a:p>
          <a:p>
            <a:r>
              <a:rPr lang="en-US" sz="2800" cap="small" dirty="0" smtClean="0"/>
              <a:t>Foundations</a:t>
            </a:r>
            <a:endParaRPr lang="en-US" sz="2800" cap="small" dirty="0"/>
          </a:p>
        </p:txBody>
      </p:sp>
    </p:spTree>
    <p:extLst>
      <p:ext uri="{BB962C8B-B14F-4D97-AF65-F5344CB8AC3E}">
        <p14:creationId xmlns:p14="http://schemas.microsoft.com/office/powerpoint/2010/main" val="7777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>
                <a:solidFill>
                  <a:schemeClr val="accent2"/>
                </a:solidFill>
              </a:rPr>
              <a:t/>
            </a:r>
            <a:br>
              <a:rPr lang="en-US" cap="small" dirty="0" smtClean="0">
                <a:solidFill>
                  <a:schemeClr val="accent2"/>
                </a:solidFill>
              </a:rPr>
            </a:br>
            <a:r>
              <a:rPr lang="en-US" cap="small" dirty="0" smtClean="0">
                <a:solidFill>
                  <a:schemeClr val="accent2"/>
                </a:solidFill>
              </a:rPr>
              <a:t>Washoe County Pretrial Services</a:t>
            </a:r>
            <a:endParaRPr lang="en-US" cap="small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cap="small" dirty="0" smtClean="0"/>
          </a:p>
          <a:p>
            <a:r>
              <a:rPr lang="en-US" sz="2800" cap="small" dirty="0" smtClean="0"/>
              <a:t>Pretrial Goals</a:t>
            </a:r>
          </a:p>
          <a:p>
            <a:endParaRPr lang="en-US" sz="2800" cap="small" dirty="0" smtClean="0"/>
          </a:p>
          <a:p>
            <a:pPr marL="228600" lvl="1">
              <a:spcBef>
                <a:spcPts val="1000"/>
              </a:spcBef>
            </a:pPr>
            <a:r>
              <a:rPr lang="en-US" sz="2800" cap="small" dirty="0" smtClean="0"/>
              <a:t>2 Teams &amp; 3 Locations</a:t>
            </a:r>
          </a:p>
          <a:p>
            <a:pPr lvl="1"/>
            <a:r>
              <a:rPr lang="en-US" sz="2400" cap="small" dirty="0" smtClean="0"/>
              <a:t>Assessment</a:t>
            </a:r>
          </a:p>
          <a:p>
            <a:pPr lvl="1"/>
            <a:r>
              <a:rPr lang="en-US" sz="2400" cap="small" dirty="0" smtClean="0"/>
              <a:t>Supervision</a:t>
            </a:r>
          </a:p>
          <a:p>
            <a:pPr lvl="1"/>
            <a:endParaRPr lang="en-US" sz="2400" cap="small" dirty="0" smtClean="0"/>
          </a:p>
          <a:p>
            <a:r>
              <a:rPr lang="en-US" sz="2800" cap="small" dirty="0"/>
              <a:t>Community </a:t>
            </a:r>
            <a:r>
              <a:rPr lang="en-US" sz="2800" cap="small" dirty="0" smtClean="0"/>
              <a:t>Resources</a:t>
            </a:r>
            <a:endParaRPr lang="en-US" sz="2800" cap="small" dirty="0"/>
          </a:p>
          <a:p>
            <a:endParaRPr lang="en-US" cap="small" dirty="0"/>
          </a:p>
        </p:txBody>
      </p:sp>
    </p:spTree>
    <p:extLst>
      <p:ext uri="{BB962C8B-B14F-4D97-AF65-F5344CB8AC3E}">
        <p14:creationId xmlns:p14="http://schemas.microsoft.com/office/powerpoint/2010/main" val="350212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cap="small" dirty="0" smtClean="0">
                <a:solidFill>
                  <a:schemeClr val="accent2"/>
                </a:solidFill>
              </a:rPr>
              <a:t>Supervised Release</a:t>
            </a:r>
            <a:endParaRPr lang="en-US" cap="small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cap="small" dirty="0" smtClean="0"/>
          </a:p>
          <a:p>
            <a:endParaRPr lang="en-US" cap="small" dirty="0" smtClean="0"/>
          </a:p>
          <a:p>
            <a:r>
              <a:rPr lang="en-US" sz="2800" cap="small" dirty="0" smtClean="0"/>
              <a:t>Own Recognizance Release</a:t>
            </a:r>
          </a:p>
          <a:p>
            <a:endParaRPr lang="en-US" sz="2800" cap="small" dirty="0" smtClean="0"/>
          </a:p>
          <a:p>
            <a:endParaRPr lang="en-US" sz="2800" cap="small" dirty="0" smtClean="0"/>
          </a:p>
          <a:p>
            <a:r>
              <a:rPr lang="en-US" sz="2800" cap="small" dirty="0" smtClean="0"/>
              <a:t>Supervised Bail</a:t>
            </a:r>
          </a:p>
          <a:p>
            <a:endParaRPr lang="en-US" cap="small" dirty="0"/>
          </a:p>
        </p:txBody>
      </p:sp>
    </p:spTree>
    <p:extLst>
      <p:ext uri="{BB962C8B-B14F-4D97-AF65-F5344CB8AC3E}">
        <p14:creationId xmlns:p14="http://schemas.microsoft.com/office/powerpoint/2010/main" val="85499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>
                <a:solidFill>
                  <a:schemeClr val="accent2"/>
                </a:solidFill>
              </a:rPr>
              <a:t/>
            </a:r>
            <a:br>
              <a:rPr lang="en-US" cap="small" dirty="0" smtClean="0">
                <a:solidFill>
                  <a:schemeClr val="accent2"/>
                </a:solidFill>
              </a:rPr>
            </a:br>
            <a:r>
              <a:rPr lang="en-US" cap="small" dirty="0" smtClean="0">
                <a:solidFill>
                  <a:schemeClr val="accent2"/>
                </a:solidFill>
              </a:rPr>
              <a:t>Assessment Team Statistics - July </a:t>
            </a:r>
            <a:endParaRPr lang="en-US" cap="small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cap="small" dirty="0">
                <a:latin typeface="Constantia" panose="02030602050306030303" pitchFamily="18" charset="0"/>
              </a:rPr>
              <a:t>Assessed – 1930  </a:t>
            </a:r>
          </a:p>
          <a:p>
            <a:pPr>
              <a:lnSpc>
                <a:spcPct val="150000"/>
              </a:lnSpc>
            </a:pPr>
            <a:r>
              <a:rPr lang="en-US" cap="small" dirty="0">
                <a:latin typeface="Constantia" panose="02030602050306030303" pitchFamily="18" charset="0"/>
              </a:rPr>
              <a:t>Released – 340  </a:t>
            </a:r>
          </a:p>
          <a:p>
            <a:pPr>
              <a:lnSpc>
                <a:spcPct val="150000"/>
              </a:lnSpc>
            </a:pPr>
            <a:r>
              <a:rPr lang="en-US" cap="small" dirty="0" err="1" smtClean="0">
                <a:latin typeface="Constantia" panose="02030602050306030303" pitchFamily="18" charset="0"/>
              </a:rPr>
              <a:t>TPOs</a:t>
            </a:r>
            <a:r>
              <a:rPr lang="en-US" cap="small" dirty="0" smtClean="0">
                <a:latin typeface="Constantia" panose="02030602050306030303" pitchFamily="18" charset="0"/>
              </a:rPr>
              <a:t> </a:t>
            </a:r>
            <a:r>
              <a:rPr lang="en-US" cap="small" dirty="0">
                <a:latin typeface="Constantia" panose="02030602050306030303" pitchFamily="18" charset="0"/>
              </a:rPr>
              <a:t>– 4</a:t>
            </a:r>
          </a:p>
          <a:p>
            <a:pPr>
              <a:lnSpc>
                <a:spcPct val="150000"/>
              </a:lnSpc>
            </a:pPr>
            <a:r>
              <a:rPr lang="en-US" cap="small" dirty="0" err="1" smtClean="0">
                <a:latin typeface="Constantia" panose="02030602050306030303" pitchFamily="18" charset="0"/>
              </a:rPr>
              <a:t>PBTs</a:t>
            </a:r>
            <a:r>
              <a:rPr lang="en-US" cap="small" dirty="0" smtClean="0">
                <a:latin typeface="Constantia" panose="02030602050306030303" pitchFamily="18" charset="0"/>
              </a:rPr>
              <a:t> </a:t>
            </a:r>
            <a:r>
              <a:rPr lang="en-US" cap="small" dirty="0">
                <a:latin typeface="Constantia" panose="02030602050306030303" pitchFamily="18" charset="0"/>
              </a:rPr>
              <a:t>– 620</a:t>
            </a:r>
          </a:p>
          <a:p>
            <a:pPr>
              <a:lnSpc>
                <a:spcPct val="150000"/>
              </a:lnSpc>
            </a:pPr>
            <a:r>
              <a:rPr lang="en-US" cap="small" dirty="0" smtClean="0">
                <a:latin typeface="Constantia" panose="02030602050306030303" pitchFamily="18" charset="0"/>
              </a:rPr>
              <a:t>JC Reinterviews </a:t>
            </a:r>
            <a:r>
              <a:rPr lang="en-US" cap="small" dirty="0">
                <a:latin typeface="Constantia" panose="02030602050306030303" pitchFamily="18" charset="0"/>
              </a:rPr>
              <a:t>– 25 </a:t>
            </a:r>
          </a:p>
          <a:p>
            <a:endParaRPr lang="en-US" cap="small" dirty="0"/>
          </a:p>
        </p:txBody>
      </p:sp>
    </p:spTree>
    <p:extLst>
      <p:ext uri="{BB962C8B-B14F-4D97-AF65-F5344CB8AC3E}">
        <p14:creationId xmlns:p14="http://schemas.microsoft.com/office/powerpoint/2010/main" val="2367371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>
                <a:solidFill>
                  <a:schemeClr val="accent2"/>
                </a:solidFill>
              </a:rPr>
              <a:t/>
            </a:r>
            <a:br>
              <a:rPr lang="en-US" cap="small" dirty="0" smtClean="0">
                <a:solidFill>
                  <a:schemeClr val="accent2"/>
                </a:solidFill>
              </a:rPr>
            </a:br>
            <a:r>
              <a:rPr lang="en-US" cap="small" dirty="0" smtClean="0">
                <a:solidFill>
                  <a:schemeClr val="accent2"/>
                </a:solidFill>
              </a:rPr>
              <a:t>Supervision Team Statistics - July</a:t>
            </a:r>
            <a:endParaRPr lang="en-US" cap="small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cap="small" dirty="0">
                <a:latin typeface="Constantia" panose="02030602050306030303" pitchFamily="18" charset="0"/>
              </a:rPr>
              <a:t>Current caseload – 853 </a:t>
            </a:r>
          </a:p>
          <a:p>
            <a:pPr>
              <a:lnSpc>
                <a:spcPct val="150000"/>
              </a:lnSpc>
            </a:pPr>
            <a:r>
              <a:rPr lang="en-US" sz="2400" cap="small" dirty="0">
                <a:latin typeface="Constantia" panose="02030602050306030303" pitchFamily="18" charset="0"/>
              </a:rPr>
              <a:t>In person check-ins – 2637 </a:t>
            </a:r>
          </a:p>
          <a:p>
            <a:pPr>
              <a:lnSpc>
                <a:spcPct val="150000"/>
              </a:lnSpc>
            </a:pPr>
            <a:r>
              <a:rPr lang="en-US" sz="2400" cap="small" dirty="0">
                <a:latin typeface="Constantia" panose="02030602050306030303" pitchFamily="18" charset="0"/>
              </a:rPr>
              <a:t>Drug &amp; Alcohol Testing 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cap="small" dirty="0" err="1" smtClean="0">
                <a:latin typeface="Constantia" panose="02030602050306030303" pitchFamily="18" charset="0"/>
              </a:rPr>
              <a:t>PBTs</a:t>
            </a:r>
            <a:r>
              <a:rPr lang="en-US" sz="2000" cap="small" dirty="0" smtClean="0">
                <a:latin typeface="Constantia" panose="02030602050306030303" pitchFamily="18" charset="0"/>
              </a:rPr>
              <a:t> </a:t>
            </a:r>
            <a:r>
              <a:rPr lang="en-US" sz="2000" cap="small" dirty="0">
                <a:latin typeface="Constantia" panose="02030602050306030303" pitchFamily="18" charset="0"/>
              </a:rPr>
              <a:t>– 1530 / Drug tests – 233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cap="small" dirty="0">
                <a:latin typeface="Constantia" panose="02030602050306030303" pitchFamily="18" charset="0"/>
              </a:rPr>
              <a:t>Telephone/email/fax – 1759 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cap="small" dirty="0">
                <a:latin typeface="Constantia" panose="02030602050306030303" pitchFamily="18" charset="0"/>
              </a:rPr>
              <a:t>Court Reminders – 700</a:t>
            </a:r>
          </a:p>
          <a:p>
            <a:pPr>
              <a:lnSpc>
                <a:spcPct val="150000"/>
              </a:lnSpc>
            </a:pPr>
            <a:r>
              <a:rPr lang="en-US" cap="small" dirty="0">
                <a:latin typeface="Constantia" panose="02030602050306030303" pitchFamily="18" charset="0"/>
              </a:rPr>
              <a:t>Misc. – 1301 </a:t>
            </a:r>
          </a:p>
          <a:p>
            <a:pPr>
              <a:lnSpc>
                <a:spcPct val="150000"/>
              </a:lnSpc>
            </a:pPr>
            <a:r>
              <a:rPr lang="en-US" cap="small" dirty="0">
                <a:latin typeface="Constantia" panose="02030602050306030303" pitchFamily="18" charset="0"/>
              </a:rPr>
              <a:t>2JDC Reinterviews - 5</a:t>
            </a:r>
            <a:endParaRPr lang="en-US" cap="small" dirty="0"/>
          </a:p>
          <a:p>
            <a:endParaRPr lang="en-US" cap="small" dirty="0"/>
          </a:p>
        </p:txBody>
      </p:sp>
    </p:spTree>
    <p:extLst>
      <p:ext uri="{BB962C8B-B14F-4D97-AF65-F5344CB8AC3E}">
        <p14:creationId xmlns:p14="http://schemas.microsoft.com/office/powerpoint/2010/main" val="66661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cap="small" dirty="0" smtClean="0">
                <a:solidFill>
                  <a:schemeClr val="accent2"/>
                </a:solidFill>
              </a:rPr>
              <a:t>Closed Statistics - July</a:t>
            </a:r>
            <a:endParaRPr lang="en-US" cap="small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2410025"/>
            <a:ext cx="9613861" cy="3599316"/>
          </a:xfrm>
        </p:spPr>
        <p:txBody>
          <a:bodyPr/>
          <a:lstStyle/>
          <a:p>
            <a:endParaRPr lang="en-US" cap="small" dirty="0" smtClean="0">
              <a:latin typeface="Constantia" panose="02030602050306030303" pitchFamily="18" charset="0"/>
            </a:endParaRPr>
          </a:p>
          <a:p>
            <a:r>
              <a:rPr lang="en-US" sz="2800" cap="small" dirty="0" smtClean="0">
                <a:latin typeface="Constantia" panose="02030602050306030303" pitchFamily="18" charset="0"/>
              </a:rPr>
              <a:t>Total </a:t>
            </a:r>
            <a:r>
              <a:rPr lang="en-US" sz="2800" cap="small" dirty="0">
                <a:latin typeface="Constantia" panose="02030602050306030303" pitchFamily="18" charset="0"/>
              </a:rPr>
              <a:t>– 363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cap="small" dirty="0">
                <a:latin typeface="Constantia" panose="02030602050306030303" pitchFamily="18" charset="0"/>
              </a:rPr>
              <a:t>Successful – 284 (78%)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cap="small" dirty="0">
                <a:latin typeface="Constantia" panose="02030602050306030303" pitchFamily="18" charset="0"/>
              </a:rPr>
              <a:t>FTA – 30 (8%)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cap="small" dirty="0" err="1">
                <a:latin typeface="Constantia" panose="02030602050306030303" pitchFamily="18" charset="0"/>
              </a:rPr>
              <a:t>Rearrest</a:t>
            </a:r>
            <a:r>
              <a:rPr lang="en-US" sz="2400" cap="small" dirty="0">
                <a:latin typeface="Constantia" panose="02030602050306030303" pitchFamily="18" charset="0"/>
              </a:rPr>
              <a:t> – 11 (3%)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cap="small" dirty="0">
                <a:latin typeface="Constantia" panose="02030602050306030303" pitchFamily="18" charset="0"/>
              </a:rPr>
              <a:t>Revocation – 38 (10%)</a:t>
            </a:r>
          </a:p>
          <a:p>
            <a:endParaRPr lang="en-US" cap="small" dirty="0"/>
          </a:p>
        </p:txBody>
      </p:sp>
    </p:spTree>
    <p:extLst>
      <p:ext uri="{BB962C8B-B14F-4D97-AF65-F5344CB8AC3E}">
        <p14:creationId xmlns:p14="http://schemas.microsoft.com/office/powerpoint/2010/main" val="403994189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1645</TotalTime>
  <Words>168</Words>
  <Application>Microsoft Office PowerPoint</Application>
  <PresentationFormat>Widescreen</PresentationFormat>
  <Paragraphs>94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Gungsuh</vt:lpstr>
      <vt:lpstr>Arial</vt:lpstr>
      <vt:lpstr>Calibri</vt:lpstr>
      <vt:lpstr>Constantia</vt:lpstr>
      <vt:lpstr>Courier New</vt:lpstr>
      <vt:lpstr>Trebuchet MS</vt:lpstr>
      <vt:lpstr>Berlin</vt:lpstr>
      <vt:lpstr>Heather Condon</vt:lpstr>
      <vt:lpstr>Presentation Overview</vt:lpstr>
      <vt:lpstr> Pretrial History</vt:lpstr>
      <vt:lpstr> Standards &amp; Laws &amp; Research </vt:lpstr>
      <vt:lpstr> Washoe County Pretrial Services</vt:lpstr>
      <vt:lpstr>Supervised Release</vt:lpstr>
      <vt:lpstr> Assessment Team Statistics - July </vt:lpstr>
      <vt:lpstr> Supervision Team Statistics - July</vt:lpstr>
      <vt:lpstr>Closed Statistics - July</vt:lpstr>
      <vt:lpstr>PowerPoint Presentation</vt:lpstr>
      <vt:lpstr>The Second Phase</vt:lpstr>
      <vt:lpstr>Recap</vt:lpstr>
    </vt:vector>
  </TitlesOfParts>
  <Company>Second Judicial District Court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Heather Condon</dc:title>
  <dc:creator>Administrator</dc:creator>
  <cp:lastModifiedBy>Condon, Heather</cp:lastModifiedBy>
  <cp:revision>133</cp:revision>
  <cp:lastPrinted>2016-09-22T16:08:39Z</cp:lastPrinted>
  <dcterms:created xsi:type="dcterms:W3CDTF">2016-09-14T01:27:21Z</dcterms:created>
  <dcterms:modified xsi:type="dcterms:W3CDTF">2016-09-23T16:30:18Z</dcterms:modified>
</cp:coreProperties>
</file>